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hgEo7cVDct8gvsrvy8iZ82AeAg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043f7b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98043f7b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98043f7b5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98043f7b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98043f7b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98043f7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98043f7b5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98043f7b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943b0d7a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943b0d7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98043f7b5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98043f7b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943b0d7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943b0d7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943b0d7a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943b0d7a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98043f7b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98043f7b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98043f7b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98043f7b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98043f7b5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98043f7b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98043f7b5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98043f7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98043f7b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98043f7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8043f7b5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98043f7b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8043f7b5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8043f7b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5" name="Google Shape;95;p14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1" name="Google Shape;31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8" name="Google Shape;38;p7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6" name="Google Shape;46;p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2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2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81" name="Google Shape;81;p12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3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0.jp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ervelearn.co/blog/what-is-service-learning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ervelearn.co/blog/5-ways-in-which-service-learning-can-impact-transformational-learnin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z-MxJ01zeN4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7.jpg"/><Relationship Id="rId5" Type="http://schemas.openxmlformats.org/officeDocument/2006/relationships/image" Target="../media/image14.jpg"/><Relationship Id="rId6" Type="http://schemas.openxmlformats.org/officeDocument/2006/relationships/image" Target="../media/image17.jpg"/><Relationship Id="rId7" Type="http://schemas.openxmlformats.org/officeDocument/2006/relationships/image" Target="../media/image25.jpg"/><Relationship Id="rId8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417780" y="5990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it-IT" sz="3600"/>
              <a:t>PROSPECT</a:t>
            </a:r>
            <a:r>
              <a:rPr lang="it-IT" sz="3600"/>
              <a:t> - LINK LEARNING AND SOCIAL COMMITMENT FOR FUTURE CITIZENS GROWTH</a:t>
            </a:r>
            <a:br>
              <a:rPr lang="it-IT" sz="3600"/>
            </a:br>
            <a:br>
              <a:rPr lang="it-IT" sz="3600"/>
            </a:br>
            <a:r>
              <a:rPr lang="it-IT" sz="3000"/>
              <a:t>PROJECT OVERVIEW</a:t>
            </a:r>
            <a:endParaRPr sz="3600"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417780" y="3863713"/>
            <a:ext cx="8956801" cy="18997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t-IT" sz="2400"/>
              <a:t>TRAINING FOR TRAINERS</a:t>
            </a:r>
            <a:endParaRPr b="1" sz="2400"/>
          </a:p>
          <a:p>
            <a:pPr indent="0" lvl="0" marL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28</a:t>
            </a:r>
            <a:r>
              <a:rPr baseline="30000" lang="it-IT"/>
              <a:t>TH</a:t>
            </a:r>
            <a:r>
              <a:rPr lang="it-IT"/>
              <a:t> JANUARY 2021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aseline="30000"/>
          </a:p>
          <a:p>
            <a:pPr indent="0" lvl="0" marL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RESPONSIBLE PARTNER: </a:t>
            </a:r>
            <a:r>
              <a:rPr lang="it-IT" sz="2000"/>
              <a:t>DIREZIONE DIDATTICA SECONDO CIRCOLO PERUGIA</a:t>
            </a:r>
            <a:endParaRPr sz="2000"/>
          </a:p>
          <a:p>
            <a:pPr indent="0" lvl="0" marL="18288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sz="2000"/>
              <a:t>ALESSANDRA SCHIPPA - ALBERTO TURELLI</a:t>
            </a:r>
            <a:endParaRPr sz="2000"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44436" cy="78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srvtucep\Archivio_Comune\TUCEP - PROGETTI EUROPEI\GESTIONE PROGETTI\EU - PROGETTI IN CORSO\PROSPECT\DISSEMINATION\ALTRE ATTIVITA'\LogosPropect-01.png"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9455" y="0"/>
            <a:ext cx="1662545" cy="117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98043f7b5_0_76"/>
          <p:cNvSpPr/>
          <p:nvPr/>
        </p:nvSpPr>
        <p:spPr>
          <a:xfrm>
            <a:off x="4914200" y="2098825"/>
            <a:ext cx="2989800" cy="1923900"/>
          </a:xfrm>
          <a:prstGeom prst="ellipse">
            <a:avLst/>
          </a:prstGeom>
          <a:solidFill>
            <a:srgbClr val="82E658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600">
                <a:latin typeface="Gill Sans"/>
                <a:ea typeface="Gill Sans"/>
                <a:cs typeface="Gill Sans"/>
                <a:sym typeface="Gill Sans"/>
              </a:rPr>
              <a:t>SERVICE LEARNING</a:t>
            </a:r>
            <a:endParaRPr b="1" sz="2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g798043f7b5_0_76"/>
          <p:cNvSpPr/>
          <p:nvPr/>
        </p:nvSpPr>
        <p:spPr>
          <a:xfrm>
            <a:off x="996250" y="887275"/>
            <a:ext cx="3250500" cy="9195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17700000" dist="1905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Research-oriented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g798043f7b5_0_76"/>
          <p:cNvSpPr/>
          <p:nvPr/>
        </p:nvSpPr>
        <p:spPr>
          <a:xfrm>
            <a:off x="364000" y="2777725"/>
            <a:ext cx="3250500" cy="919500"/>
          </a:xfrm>
          <a:prstGeom prst="rect">
            <a:avLst/>
          </a:prstGeom>
          <a:solidFill>
            <a:srgbClr val="D0E0E3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Curricular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g798043f7b5_0_76"/>
          <p:cNvSpPr/>
          <p:nvPr/>
        </p:nvSpPr>
        <p:spPr>
          <a:xfrm>
            <a:off x="1012450" y="4770075"/>
            <a:ext cx="3218100" cy="919500"/>
          </a:xfrm>
          <a:prstGeom prst="rect">
            <a:avLst/>
          </a:prstGeom>
          <a:solidFill>
            <a:srgbClr val="EAD1DC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Competency-focused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g798043f7b5_0_76"/>
          <p:cNvSpPr/>
          <p:nvPr/>
        </p:nvSpPr>
        <p:spPr>
          <a:xfrm>
            <a:off x="5067450" y="121025"/>
            <a:ext cx="2631900" cy="9195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Transformative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g798043f7b5_0_76"/>
          <p:cNvSpPr/>
          <p:nvPr/>
        </p:nvSpPr>
        <p:spPr>
          <a:xfrm>
            <a:off x="5093138" y="4885025"/>
            <a:ext cx="2631900" cy="9195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Interdisciplinary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g798043f7b5_0_76"/>
          <p:cNvSpPr/>
          <p:nvPr/>
        </p:nvSpPr>
        <p:spPr>
          <a:xfrm>
            <a:off x="8520050" y="747100"/>
            <a:ext cx="3126900" cy="919500"/>
          </a:xfrm>
          <a:prstGeom prst="rect">
            <a:avLst/>
          </a:prstGeom>
          <a:solidFill>
            <a:srgbClr val="F4CCCC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Empowering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g798043f7b5_0_76"/>
          <p:cNvSpPr/>
          <p:nvPr/>
        </p:nvSpPr>
        <p:spPr>
          <a:xfrm>
            <a:off x="9203700" y="2601025"/>
            <a:ext cx="2631900" cy="919500"/>
          </a:xfrm>
          <a:prstGeom prst="rect">
            <a:avLst/>
          </a:prstGeom>
          <a:solidFill>
            <a:srgbClr val="EAD1DC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Participatory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g798043f7b5_0_76"/>
          <p:cNvSpPr/>
          <p:nvPr/>
        </p:nvSpPr>
        <p:spPr>
          <a:xfrm>
            <a:off x="8877950" y="4454950"/>
            <a:ext cx="2769000" cy="919500"/>
          </a:xfrm>
          <a:prstGeom prst="rect">
            <a:avLst/>
          </a:prstGeom>
          <a:solidFill>
            <a:srgbClr val="A4C2F4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Collaborative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1" name="Google Shape;181;g798043f7b5_0_76"/>
          <p:cNvCxnSpPr>
            <a:stCxn id="172" idx="1"/>
          </p:cNvCxnSpPr>
          <p:nvPr/>
        </p:nvCxnSpPr>
        <p:spPr>
          <a:xfrm rot="10800000">
            <a:off x="4310146" y="1800674"/>
            <a:ext cx="1041900" cy="5799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g798043f7b5_0_76"/>
          <p:cNvCxnSpPr>
            <a:stCxn id="172" idx="2"/>
            <a:endCxn id="174" idx="3"/>
          </p:cNvCxnSpPr>
          <p:nvPr/>
        </p:nvCxnSpPr>
        <p:spPr>
          <a:xfrm flipH="1">
            <a:off x="3614600" y="3060775"/>
            <a:ext cx="1299600" cy="176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g798043f7b5_0_76"/>
          <p:cNvCxnSpPr>
            <a:stCxn id="172" idx="3"/>
          </p:cNvCxnSpPr>
          <p:nvPr/>
        </p:nvCxnSpPr>
        <p:spPr>
          <a:xfrm flipH="1">
            <a:off x="4252846" y="3740976"/>
            <a:ext cx="1099200" cy="1029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g798043f7b5_0_76"/>
          <p:cNvCxnSpPr>
            <a:stCxn id="172" idx="4"/>
            <a:endCxn id="177" idx="0"/>
          </p:cNvCxnSpPr>
          <p:nvPr/>
        </p:nvCxnSpPr>
        <p:spPr>
          <a:xfrm>
            <a:off x="6409100" y="4022725"/>
            <a:ext cx="0" cy="862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g798043f7b5_0_76"/>
          <p:cNvCxnSpPr>
            <a:stCxn id="172" idx="0"/>
            <a:endCxn id="176" idx="2"/>
          </p:cNvCxnSpPr>
          <p:nvPr/>
        </p:nvCxnSpPr>
        <p:spPr>
          <a:xfrm rot="10800000">
            <a:off x="6383300" y="1040425"/>
            <a:ext cx="25800" cy="10584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g798043f7b5_0_76"/>
          <p:cNvCxnSpPr>
            <a:stCxn id="172" idx="7"/>
          </p:cNvCxnSpPr>
          <p:nvPr/>
        </p:nvCxnSpPr>
        <p:spPr>
          <a:xfrm flipH="1" rot="10800000">
            <a:off x="7466154" y="1628174"/>
            <a:ext cx="1135200" cy="7524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g798043f7b5_0_76"/>
          <p:cNvCxnSpPr>
            <a:stCxn id="172" idx="6"/>
            <a:endCxn id="179" idx="1"/>
          </p:cNvCxnSpPr>
          <p:nvPr/>
        </p:nvCxnSpPr>
        <p:spPr>
          <a:xfrm>
            <a:off x="7904000" y="3060775"/>
            <a:ext cx="12996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g798043f7b5_0_76"/>
          <p:cNvCxnSpPr>
            <a:stCxn id="172" idx="5"/>
          </p:cNvCxnSpPr>
          <p:nvPr/>
        </p:nvCxnSpPr>
        <p:spPr>
          <a:xfrm>
            <a:off x="7466154" y="3740976"/>
            <a:ext cx="1499100" cy="741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98043f7b5_0_97"/>
          <p:cNvSpPr txBox="1"/>
          <p:nvPr/>
        </p:nvSpPr>
        <p:spPr>
          <a:xfrm>
            <a:off x="2014200" y="378100"/>
            <a:ext cx="8163600" cy="646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</a:rPr>
              <a:t>"LEARNING SERVES, SERVING TEACHES"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" name="Google Shape;194;g798043f7b5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425" y="1402038"/>
            <a:ext cx="5555375" cy="405392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98043f7b5_0_48"/>
          <p:cNvSpPr txBox="1"/>
          <p:nvPr/>
        </p:nvSpPr>
        <p:spPr>
          <a:xfrm>
            <a:off x="6770925" y="4535400"/>
            <a:ext cx="5421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900">
                <a:solidFill>
                  <a:srgbClr val="333333"/>
                </a:solidFill>
              </a:rPr>
              <a:t>to play an active and leading role in creating a better world</a:t>
            </a:r>
            <a:endParaRPr b="1" sz="1600"/>
          </a:p>
        </p:txBody>
      </p:sp>
      <p:pic>
        <p:nvPicPr>
          <p:cNvPr id="200" name="Google Shape;200;g798043f7b5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7128">
            <a:off x="7161626" y="1119300"/>
            <a:ext cx="4639600" cy="29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798043f7b5_0_48"/>
          <p:cNvSpPr txBox="1"/>
          <p:nvPr/>
        </p:nvSpPr>
        <p:spPr>
          <a:xfrm>
            <a:off x="5803925" y="0"/>
            <a:ext cx="6388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900">
                <a:solidFill>
                  <a:srgbClr val="333333"/>
                </a:solidFill>
              </a:rPr>
              <a:t> focus on </a:t>
            </a:r>
            <a:r>
              <a:rPr b="1" lang="it-IT" sz="2900">
                <a:solidFill>
                  <a:srgbClr val="FF0000"/>
                </a:solidFill>
              </a:rPr>
              <a:t>global citizen education</a:t>
            </a:r>
            <a:endParaRPr b="1" sz="2900">
              <a:solidFill>
                <a:srgbClr val="FF0000"/>
              </a:solidFill>
            </a:endParaRPr>
          </a:p>
        </p:txBody>
      </p:sp>
      <p:pic>
        <p:nvPicPr>
          <p:cNvPr id="202" name="Google Shape;202;g798043f7b5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50" y="2009450"/>
            <a:ext cx="6065050" cy="404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798043f7b5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6275"/>
            <a:ext cx="5730250" cy="17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98043f7b5_0_51"/>
          <p:cNvSpPr txBox="1"/>
          <p:nvPr/>
        </p:nvSpPr>
        <p:spPr>
          <a:xfrm>
            <a:off x="570525" y="151350"/>
            <a:ext cx="10367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1229"/>
              </a:lnSpc>
              <a:spcBef>
                <a:spcPts val="800"/>
              </a:spcBef>
              <a:spcAft>
                <a:spcPts val="2200"/>
              </a:spcAft>
              <a:buNone/>
            </a:pPr>
            <a:r>
              <a:rPr b="1" lang="it-IT" sz="3350">
                <a:solidFill>
                  <a:srgbClr val="FF0000"/>
                </a:solidFill>
              </a:rPr>
              <a:t>What is global citizenship education?</a:t>
            </a:r>
            <a:endParaRPr b="1" sz="3350">
              <a:solidFill>
                <a:srgbClr val="FF0000"/>
              </a:solidFill>
            </a:endParaRPr>
          </a:p>
        </p:txBody>
      </p:sp>
      <p:sp>
        <p:nvSpPr>
          <p:cNvPr id="209" name="Google Shape;209;g798043f7b5_0_51"/>
          <p:cNvSpPr txBox="1"/>
          <p:nvPr/>
        </p:nvSpPr>
        <p:spPr>
          <a:xfrm>
            <a:off x="371975" y="706950"/>
            <a:ext cx="7860300" cy="5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333333"/>
                </a:solidFill>
              </a:rPr>
              <a:t>Global citizenship education</a:t>
            </a:r>
            <a:r>
              <a:rPr lang="it-IT" sz="2700">
                <a:solidFill>
                  <a:srgbClr val="333333"/>
                </a:solidFill>
              </a:rPr>
              <a:t> </a:t>
            </a:r>
            <a:r>
              <a:rPr lang="it-IT" sz="2700">
                <a:solidFill>
                  <a:srgbClr val="333333"/>
                </a:solidFill>
              </a:rPr>
              <a:t>was developed by</a:t>
            </a:r>
            <a:r>
              <a:rPr lang="it-IT" sz="2700">
                <a:solidFill>
                  <a:srgbClr val="333333"/>
                </a:solidFill>
              </a:rPr>
              <a:t> </a:t>
            </a:r>
            <a:r>
              <a:rPr lang="it-IT" sz="2700">
                <a:solidFill>
                  <a:srgbClr val="333333"/>
                </a:solidFill>
              </a:rPr>
              <a:t>the United Nations Educational, Scientific and Cultural Organization </a:t>
            </a:r>
            <a:r>
              <a:rPr b="1" lang="it-IT" sz="2700">
                <a:solidFill>
                  <a:srgbClr val="333333"/>
                </a:solidFill>
              </a:rPr>
              <a:t>(</a:t>
            </a:r>
            <a:r>
              <a:rPr b="1" lang="it-IT" sz="2700">
                <a:solidFill>
                  <a:srgbClr val="333333"/>
                </a:solidFill>
              </a:rPr>
              <a:t>UNESCO) as a response to challenges relating to human rights violations, inequality and poverty </a:t>
            </a:r>
            <a:r>
              <a:rPr lang="it-IT" sz="2700">
                <a:solidFill>
                  <a:srgbClr val="333333"/>
                </a:solidFill>
              </a:rPr>
              <a:t>which all have an </a:t>
            </a:r>
            <a:r>
              <a:rPr b="1" lang="it-IT" sz="2700">
                <a:solidFill>
                  <a:srgbClr val="333333"/>
                </a:solidFill>
              </a:rPr>
              <a:t>impact on peace and sustainability.</a:t>
            </a:r>
            <a:endParaRPr b="1" sz="2700">
              <a:solidFill>
                <a:srgbClr val="333333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333333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it-IT" sz="2700">
                <a:solidFill>
                  <a:srgbClr val="333333"/>
                </a:solidFill>
              </a:rPr>
              <a:t>The goal</a:t>
            </a:r>
            <a:r>
              <a:rPr lang="it-IT" sz="2700">
                <a:solidFill>
                  <a:srgbClr val="333333"/>
                </a:solidFill>
              </a:rPr>
              <a:t> of global citizenship education is to </a:t>
            </a:r>
            <a:r>
              <a:rPr b="1" lang="it-IT" sz="2700">
                <a:solidFill>
                  <a:srgbClr val="333333"/>
                </a:solidFill>
              </a:rPr>
              <a:t>empower learners</a:t>
            </a:r>
            <a:r>
              <a:rPr lang="it-IT" sz="2700">
                <a:solidFill>
                  <a:srgbClr val="333333"/>
                </a:solidFill>
              </a:rPr>
              <a:t> to engage and assume </a:t>
            </a:r>
            <a:r>
              <a:rPr b="1" lang="it-IT" sz="2700">
                <a:solidFill>
                  <a:srgbClr val="333333"/>
                </a:solidFill>
              </a:rPr>
              <a:t>active roles</a:t>
            </a:r>
            <a:r>
              <a:rPr lang="it-IT" sz="2700">
                <a:solidFill>
                  <a:srgbClr val="333333"/>
                </a:solidFill>
              </a:rPr>
              <a:t>, both </a:t>
            </a:r>
            <a:r>
              <a:rPr b="1" lang="it-IT" sz="2700">
                <a:solidFill>
                  <a:srgbClr val="333333"/>
                </a:solidFill>
              </a:rPr>
              <a:t>locally and globally</a:t>
            </a:r>
            <a:r>
              <a:rPr lang="it-IT" sz="2700">
                <a:solidFill>
                  <a:srgbClr val="333333"/>
                </a:solidFill>
              </a:rPr>
              <a:t>, to </a:t>
            </a:r>
            <a:r>
              <a:rPr b="1" lang="it-IT" sz="2700">
                <a:solidFill>
                  <a:srgbClr val="333333"/>
                </a:solidFill>
              </a:rPr>
              <a:t>face and resolve global challenges</a:t>
            </a:r>
            <a:endParaRPr b="1" sz="2700">
              <a:solidFill>
                <a:srgbClr val="333333"/>
              </a:solidFill>
            </a:endParaRPr>
          </a:p>
        </p:txBody>
      </p:sp>
      <p:pic>
        <p:nvPicPr>
          <p:cNvPr id="210" name="Google Shape;210;g798043f7b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075" y="851550"/>
            <a:ext cx="3571925" cy="49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943b0d7a6_0_6"/>
          <p:cNvSpPr txBox="1"/>
          <p:nvPr/>
        </p:nvSpPr>
        <p:spPr>
          <a:xfrm>
            <a:off x="0" y="1284050"/>
            <a:ext cx="12192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b="1" lang="it-IT" sz="2400">
                <a:solidFill>
                  <a:srgbClr val="333333"/>
                </a:solidFill>
              </a:rPr>
              <a:t>Develop the knowledge, skills, and values</a:t>
            </a:r>
            <a:r>
              <a:rPr lang="it-IT" sz="2400">
                <a:solidFill>
                  <a:srgbClr val="333333"/>
                </a:solidFill>
              </a:rPr>
              <a:t> they need to engage with the world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b="1" lang="it-IT" sz="2400">
                <a:solidFill>
                  <a:srgbClr val="333333"/>
                </a:solidFill>
              </a:rPr>
              <a:t>Understands and respects</a:t>
            </a:r>
            <a:r>
              <a:rPr lang="it-IT" sz="2400">
                <a:solidFill>
                  <a:srgbClr val="333333"/>
                </a:solidFill>
              </a:rPr>
              <a:t> other perspectives, cultures and diversity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Believes that they </a:t>
            </a:r>
            <a:r>
              <a:rPr b="1" lang="it-IT" sz="2400">
                <a:solidFill>
                  <a:srgbClr val="333333"/>
                </a:solidFill>
              </a:rPr>
              <a:t>can make a difference</a:t>
            </a:r>
            <a:endParaRPr b="1"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Build their </a:t>
            </a:r>
            <a:r>
              <a:rPr b="1" lang="it-IT" sz="2400">
                <a:solidFill>
                  <a:srgbClr val="333333"/>
                </a:solidFill>
              </a:rPr>
              <a:t>own understanding</a:t>
            </a:r>
            <a:r>
              <a:rPr lang="it-IT" sz="2400">
                <a:solidFill>
                  <a:srgbClr val="333333"/>
                </a:solidFill>
              </a:rPr>
              <a:t> of world events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Think about their values and </a:t>
            </a:r>
            <a:r>
              <a:rPr b="1" lang="it-IT" sz="2400">
                <a:solidFill>
                  <a:srgbClr val="333333"/>
                </a:solidFill>
              </a:rPr>
              <a:t>what is important to them</a:t>
            </a:r>
            <a:endParaRPr b="1"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Take learning into the</a:t>
            </a:r>
            <a:r>
              <a:rPr b="1" lang="it-IT" sz="2400">
                <a:solidFill>
                  <a:srgbClr val="333333"/>
                </a:solidFill>
              </a:rPr>
              <a:t> real world</a:t>
            </a:r>
            <a:endParaRPr b="1"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b="1" lang="it-IT" sz="2400">
                <a:solidFill>
                  <a:srgbClr val="333333"/>
                </a:solidFill>
              </a:rPr>
              <a:t>Challenge</a:t>
            </a:r>
            <a:r>
              <a:rPr lang="it-IT" sz="2400">
                <a:solidFill>
                  <a:srgbClr val="333333"/>
                </a:solidFill>
              </a:rPr>
              <a:t> ignorance and intolerance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b="1" lang="it-IT" sz="2400">
                <a:solidFill>
                  <a:srgbClr val="333333"/>
                </a:solidFill>
              </a:rPr>
              <a:t>Get involved </a:t>
            </a:r>
            <a:r>
              <a:rPr lang="it-IT" sz="2400">
                <a:solidFill>
                  <a:srgbClr val="333333"/>
                </a:solidFill>
              </a:rPr>
              <a:t>in their local, national, and global communities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Develop an argument and </a:t>
            </a:r>
            <a:r>
              <a:rPr b="1" lang="it-IT" sz="2400">
                <a:solidFill>
                  <a:srgbClr val="333333"/>
                </a:solidFill>
              </a:rPr>
              <a:t>voice their opinions</a:t>
            </a:r>
            <a:endParaRPr b="1"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it-IT" sz="2400">
                <a:solidFill>
                  <a:srgbClr val="333333"/>
                </a:solidFill>
              </a:rPr>
              <a:t>See that they have the </a:t>
            </a:r>
            <a:r>
              <a:rPr b="1" lang="it-IT" sz="2400">
                <a:solidFill>
                  <a:srgbClr val="333333"/>
                </a:solidFill>
              </a:rPr>
              <a:t>power to act and influence the world</a:t>
            </a:r>
            <a:r>
              <a:rPr lang="it-IT" sz="2400">
                <a:solidFill>
                  <a:srgbClr val="333333"/>
                </a:solidFill>
              </a:rPr>
              <a:t> around them</a:t>
            </a:r>
            <a:endParaRPr sz="2400">
              <a:solidFill>
                <a:srgbClr val="333333"/>
              </a:solidFill>
            </a:endParaRPr>
          </a:p>
          <a:p>
            <a:pPr indent="-3810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b="1" lang="it-IT" sz="2400">
                <a:solidFill>
                  <a:srgbClr val="333333"/>
                </a:solidFill>
              </a:rPr>
              <a:t>Inspire and informs</a:t>
            </a:r>
            <a:r>
              <a:rPr lang="it-IT" sz="2400">
                <a:solidFill>
                  <a:srgbClr val="333333"/>
                </a:solidFill>
              </a:rPr>
              <a:t> others</a:t>
            </a:r>
            <a:endParaRPr sz="2600"/>
          </a:p>
        </p:txBody>
      </p:sp>
      <p:sp>
        <p:nvSpPr>
          <p:cNvPr id="216" name="Google Shape;216;gb943b0d7a6_0_6"/>
          <p:cNvSpPr txBox="1"/>
          <p:nvPr/>
        </p:nvSpPr>
        <p:spPr>
          <a:xfrm>
            <a:off x="152400" y="152400"/>
            <a:ext cx="1155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r>
              <a:rPr b="1" lang="it-IT" sz="3000">
                <a:solidFill>
                  <a:srgbClr val="FF0000"/>
                </a:solidFill>
              </a:rPr>
              <a:t>A global citizen is an agent of change and is able to</a:t>
            </a:r>
            <a:r>
              <a:rPr b="1" lang="it-IT" sz="2400">
                <a:solidFill>
                  <a:srgbClr val="FF0000"/>
                </a:solidFill>
              </a:rPr>
              <a:t>: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98043f7b5_0_54"/>
          <p:cNvSpPr txBox="1"/>
          <p:nvPr/>
        </p:nvSpPr>
        <p:spPr>
          <a:xfrm>
            <a:off x="314375" y="0"/>
            <a:ext cx="11294400" cy="23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122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2950">
                <a:solidFill>
                  <a:srgbClr val="FF0000"/>
                </a:solidFill>
              </a:rPr>
              <a:t>Global Citizenship Education in the Classroom: </a:t>
            </a:r>
            <a:endParaRPr b="1" sz="295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21229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it-IT" sz="2950">
                <a:solidFill>
                  <a:srgbClr val="FF0000"/>
                </a:solidFill>
              </a:rPr>
              <a:t>What does it look like?  </a:t>
            </a:r>
            <a:endParaRPr b="1" sz="295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21229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b="1" lang="it-IT" sz="2950">
                <a:solidFill>
                  <a:srgbClr val="FF0000"/>
                </a:solidFill>
              </a:rPr>
              <a:t>Should global citizenship education be a separate subject?</a:t>
            </a:r>
            <a:endParaRPr/>
          </a:p>
        </p:txBody>
      </p:sp>
      <p:sp>
        <p:nvSpPr>
          <p:cNvPr id="222" name="Google Shape;222;g798043f7b5_0_54"/>
          <p:cNvSpPr txBox="1"/>
          <p:nvPr/>
        </p:nvSpPr>
        <p:spPr>
          <a:xfrm>
            <a:off x="489250" y="2294800"/>
            <a:ext cx="11177700" cy="3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solidFill>
                  <a:srgbClr val="333333"/>
                </a:solidFill>
              </a:rPr>
              <a:t>We can considerate global citizenship education as a </a:t>
            </a:r>
            <a:r>
              <a:rPr b="1" lang="it-IT" sz="2800">
                <a:solidFill>
                  <a:srgbClr val="EC4747"/>
                </a:solidFill>
              </a:rPr>
              <a:t>teaching framework</a:t>
            </a:r>
            <a:r>
              <a:rPr lang="it-IT" sz="2700">
                <a:solidFill>
                  <a:srgbClr val="333333"/>
                </a:solidFill>
              </a:rPr>
              <a:t> that promotes core values related to </a:t>
            </a:r>
            <a:r>
              <a:rPr b="1" lang="it-IT" sz="2700">
                <a:solidFill>
                  <a:srgbClr val="333333"/>
                </a:solidFill>
              </a:rPr>
              <a:t>non-discrimination, respect for diversity, solidarity, and humanity</a:t>
            </a:r>
            <a:r>
              <a:rPr lang="it-IT" sz="2700">
                <a:solidFill>
                  <a:srgbClr val="333333"/>
                </a:solidFill>
              </a:rPr>
              <a:t> that, to work effectively within a school environment, </a:t>
            </a:r>
            <a:r>
              <a:rPr b="1" lang="it-IT" sz="2700">
                <a:solidFill>
                  <a:srgbClr val="333333"/>
                </a:solidFill>
              </a:rPr>
              <a:t>needs to be incorporated into</a:t>
            </a:r>
            <a:r>
              <a:rPr lang="it-IT" sz="2700">
                <a:solidFill>
                  <a:srgbClr val="333333"/>
                </a:solidFill>
              </a:rPr>
              <a:t> both </a:t>
            </a:r>
            <a:r>
              <a:rPr b="1" lang="it-IT" sz="2700">
                <a:solidFill>
                  <a:srgbClr val="333333"/>
                </a:solidFill>
              </a:rPr>
              <a:t>the education policy and curriculum.</a:t>
            </a:r>
            <a:endParaRPr b="1" sz="27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it-IT" sz="2700">
                <a:solidFill>
                  <a:srgbClr val="333333"/>
                </a:solidFill>
              </a:rPr>
              <a:t>One of the </a:t>
            </a:r>
            <a:r>
              <a:rPr b="1" lang="it-IT" sz="2700">
                <a:solidFill>
                  <a:srgbClr val="333333"/>
                </a:solidFill>
              </a:rPr>
              <a:t>most effective pedagogies</a:t>
            </a:r>
            <a:r>
              <a:rPr lang="it-IT" sz="2700">
                <a:solidFill>
                  <a:srgbClr val="333333"/>
                </a:solidFill>
              </a:rPr>
              <a:t> for implementing global citizenship education is </a:t>
            </a:r>
            <a:r>
              <a:rPr b="1" lang="it-IT" sz="3300">
                <a:solidFill>
                  <a:srgbClr val="FF99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service-learning</a:t>
            </a:r>
            <a:endParaRPr b="1" sz="2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43b0d7a6_0_0"/>
          <p:cNvSpPr txBox="1"/>
          <p:nvPr/>
        </p:nvSpPr>
        <p:spPr>
          <a:xfrm>
            <a:off x="0" y="73150"/>
            <a:ext cx="12192000" cy="5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rgbClr val="333333"/>
                </a:solidFill>
              </a:rPr>
              <a:t>To achieve this, </a:t>
            </a:r>
            <a:r>
              <a:rPr b="1" lang="it-IT" sz="2300">
                <a:solidFill>
                  <a:srgbClr val="333333"/>
                </a:solidFill>
              </a:rPr>
              <a:t>service-learning</a:t>
            </a:r>
            <a:r>
              <a:rPr lang="it-IT" sz="2300">
                <a:solidFill>
                  <a:srgbClr val="333333"/>
                </a:solidFill>
              </a:rPr>
              <a:t> makes use of the following </a:t>
            </a:r>
            <a:r>
              <a:rPr b="1" lang="it-IT" sz="2300">
                <a:solidFill>
                  <a:srgbClr val="333333"/>
                </a:solidFill>
              </a:rPr>
              <a:t>teaching approaches</a:t>
            </a:r>
            <a:r>
              <a:rPr lang="it-IT" sz="2300">
                <a:solidFill>
                  <a:srgbClr val="333333"/>
                </a:solidFill>
              </a:rPr>
              <a:t>:</a:t>
            </a:r>
            <a:endParaRPr sz="23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333333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33333"/>
              </a:buClr>
              <a:buSzPts val="2300"/>
              <a:buChar char="●"/>
            </a:pPr>
            <a:r>
              <a:rPr b="1" lang="it-IT" sz="2300">
                <a:solidFill>
                  <a:srgbClr val="674EA7"/>
                </a:solidFill>
              </a:rPr>
              <a:t>Critical pedagogy</a:t>
            </a:r>
            <a:r>
              <a:rPr lang="it-IT" sz="2300">
                <a:solidFill>
                  <a:srgbClr val="333333"/>
                </a:solidFill>
              </a:rPr>
              <a:t> – this form of experiential learning seeks to </a:t>
            </a:r>
            <a:r>
              <a:rPr b="1" lang="it-IT" sz="2300">
                <a:solidFill>
                  <a:srgbClr val="333333"/>
                </a:solidFill>
              </a:rPr>
              <a:t>challenge inequality by confronting divisions</a:t>
            </a:r>
            <a:r>
              <a:rPr lang="it-IT" sz="2300">
                <a:solidFill>
                  <a:srgbClr val="333333"/>
                </a:solidFill>
              </a:rPr>
              <a:t> created by race and class as well as by</a:t>
            </a:r>
            <a:r>
              <a:rPr b="1" lang="it-IT" sz="2300">
                <a:solidFill>
                  <a:srgbClr val="333333"/>
                </a:solidFill>
              </a:rPr>
              <a:t> promoting equality and democracy through education</a:t>
            </a:r>
            <a:r>
              <a:rPr lang="it-IT" sz="2300">
                <a:solidFill>
                  <a:srgbClr val="333333"/>
                </a:solidFill>
              </a:rPr>
              <a:t>. The basis of this approach is to get students to question existing structures, reflect on power and</a:t>
            </a:r>
            <a:r>
              <a:rPr b="1" lang="it-IT" sz="2300">
                <a:solidFill>
                  <a:srgbClr val="333333"/>
                </a:solidFill>
              </a:rPr>
              <a:t> increase their critical consciousness</a:t>
            </a:r>
            <a:endParaRPr b="1" sz="2300">
              <a:solidFill>
                <a:srgbClr val="333333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Char char="●"/>
            </a:pPr>
            <a:r>
              <a:rPr b="1" lang="it-IT" sz="23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Transformative learning</a:t>
            </a:r>
            <a:r>
              <a:rPr lang="it-IT" sz="2300">
                <a:solidFill>
                  <a:srgbClr val="333333"/>
                </a:solidFill>
              </a:rPr>
              <a:t> – service-learning is used to develop the conditions needed for transformative learning by </a:t>
            </a:r>
            <a:r>
              <a:rPr b="1" lang="it-IT" sz="2300">
                <a:solidFill>
                  <a:srgbClr val="333333"/>
                </a:solidFill>
              </a:rPr>
              <a:t>creating ambiguity, dissonance, disorientation, and disequilibrium</a:t>
            </a:r>
            <a:r>
              <a:rPr lang="it-IT" sz="2300">
                <a:solidFill>
                  <a:srgbClr val="333333"/>
                </a:solidFill>
              </a:rPr>
              <a:t>. Conditions can be created locally to reproduce a transformative immersion similar to an international experience</a:t>
            </a:r>
            <a:endParaRPr sz="2300">
              <a:solidFill>
                <a:srgbClr val="333333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Char char="●"/>
            </a:pPr>
            <a:r>
              <a:rPr b="1" lang="it-IT" sz="2300">
                <a:solidFill>
                  <a:srgbClr val="FF9900"/>
                </a:solidFill>
              </a:rPr>
              <a:t>Reflective practice</a:t>
            </a:r>
            <a:r>
              <a:rPr lang="it-IT" sz="2300">
                <a:solidFill>
                  <a:srgbClr val="333333"/>
                </a:solidFill>
              </a:rPr>
              <a:t> – is used to assist students in </a:t>
            </a:r>
            <a:r>
              <a:rPr b="1" lang="it-IT" sz="2300">
                <a:solidFill>
                  <a:srgbClr val="333333"/>
                </a:solidFill>
              </a:rPr>
              <a:t>connecting local and global experiences</a:t>
            </a:r>
            <a:r>
              <a:rPr lang="it-IT" sz="2300">
                <a:solidFill>
                  <a:srgbClr val="333333"/>
                </a:solidFill>
              </a:rPr>
              <a:t>, reflecting on their position in the world, their relationship to political and social institutions and to consider the role of community partners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943b0d7a6_0_3"/>
          <p:cNvSpPr txBox="1"/>
          <p:nvPr/>
        </p:nvSpPr>
        <p:spPr>
          <a:xfrm>
            <a:off x="561375" y="3429000"/>
            <a:ext cx="106422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r>
              <a:rPr lang="it-IT" sz="2700">
                <a:solidFill>
                  <a:srgbClr val="333333"/>
                </a:solidFill>
              </a:rPr>
              <a:t>From the above, it is clear that </a:t>
            </a:r>
            <a:r>
              <a:rPr b="1" lang="it-IT" sz="2700">
                <a:solidFill>
                  <a:srgbClr val="333333"/>
                </a:solidFill>
              </a:rPr>
              <a:t>service-learning answers to the cognitive dimension of global citizenship education,</a:t>
            </a:r>
            <a:r>
              <a:rPr lang="it-IT" sz="2700">
                <a:solidFill>
                  <a:srgbClr val="333333"/>
                </a:solidFill>
              </a:rPr>
              <a:t> as it </a:t>
            </a:r>
            <a:r>
              <a:rPr b="1" lang="it-IT" sz="2700">
                <a:solidFill>
                  <a:srgbClr val="333333"/>
                </a:solidFill>
              </a:rPr>
              <a:t>challenges</a:t>
            </a:r>
            <a:r>
              <a:rPr lang="it-IT" sz="2700">
                <a:solidFill>
                  <a:srgbClr val="333333"/>
                </a:solidFill>
              </a:rPr>
              <a:t> </a:t>
            </a:r>
            <a:r>
              <a:rPr b="1" lang="it-IT" sz="2700">
                <a:solidFill>
                  <a:srgbClr val="333333"/>
                </a:solidFill>
              </a:rPr>
              <a:t>students</a:t>
            </a:r>
            <a:r>
              <a:rPr lang="it-IT" sz="2700">
                <a:solidFill>
                  <a:srgbClr val="333333"/>
                </a:solidFill>
              </a:rPr>
              <a:t> to </a:t>
            </a:r>
            <a:r>
              <a:rPr b="1" lang="it-IT" sz="2700">
                <a:solidFill>
                  <a:srgbClr val="333333"/>
                </a:solidFill>
              </a:rPr>
              <a:t>think differently</a:t>
            </a:r>
            <a:r>
              <a:rPr lang="it-IT" sz="2700">
                <a:solidFill>
                  <a:srgbClr val="333333"/>
                </a:solidFill>
              </a:rPr>
              <a:t> in order to analyze sources of information and </a:t>
            </a:r>
            <a:r>
              <a:rPr b="1" lang="it-IT" sz="2700">
                <a:solidFill>
                  <a:srgbClr val="333333"/>
                </a:solidFill>
              </a:rPr>
              <a:t>build their knowledge and critical thinking skills with a global view</a:t>
            </a:r>
            <a:r>
              <a:rPr b="1" lang="it-IT" sz="12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b="1"/>
          </a:p>
        </p:txBody>
      </p:sp>
      <p:pic>
        <p:nvPicPr>
          <p:cNvPr id="233" name="Google Shape;233;gb943b0d7a6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100" y="295263"/>
            <a:ext cx="95250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075" y="907050"/>
            <a:ext cx="6124575" cy="375622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98043f7b5_0_7"/>
          <p:cNvSpPr txBox="1"/>
          <p:nvPr/>
        </p:nvSpPr>
        <p:spPr>
          <a:xfrm>
            <a:off x="5421225" y="1763475"/>
            <a:ext cx="6245100" cy="3798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Gill Sans"/>
                <a:ea typeface="Gill Sans"/>
                <a:cs typeface="Gill Sans"/>
                <a:sym typeface="Gill Sans"/>
              </a:rPr>
              <a:t>Service Learning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is a 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process of connecting student’s learning to needs in their community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pairing 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 knowledge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with 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real world applications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applying 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they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learn in real situations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while they are involved,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serving and helping the community</a:t>
            </a:r>
            <a:r>
              <a:rPr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4" name="Google Shape;114;g798043f7b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25" y="1420163"/>
            <a:ext cx="4762500" cy="429577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g798043f7b5_0_7"/>
          <p:cNvSpPr txBox="1"/>
          <p:nvPr/>
        </p:nvSpPr>
        <p:spPr>
          <a:xfrm>
            <a:off x="343125" y="272400"/>
            <a:ext cx="11323200" cy="600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>
                <a:latin typeface="Gill Sans"/>
                <a:ea typeface="Gill Sans"/>
                <a:cs typeface="Gill Sans"/>
                <a:sym typeface="Gill Sans"/>
              </a:rPr>
              <a:t>WHAT’S SERVICE LEARNING?</a:t>
            </a:r>
            <a:endParaRPr b="1" sz="2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798043f7b5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25" y="343975"/>
            <a:ext cx="2828925" cy="3571875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g798043f7b5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440" y="343975"/>
            <a:ext cx="4684885" cy="2958875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g798043f7b5_0_13"/>
          <p:cNvSpPr txBox="1"/>
          <p:nvPr/>
        </p:nvSpPr>
        <p:spPr>
          <a:xfrm>
            <a:off x="4158450" y="3532700"/>
            <a:ext cx="7591200" cy="2167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</a:t>
            </a:r>
            <a:r>
              <a:rPr b="1"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pedagogical origins</a:t>
            </a:r>
            <a:r>
              <a:rPr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of Service Learning can be discovered in </a:t>
            </a:r>
            <a:r>
              <a:rPr b="1"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John Dewey</a:t>
            </a:r>
            <a:r>
              <a:rPr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b="1"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Paulo Freire</a:t>
            </a:r>
            <a:r>
              <a:rPr lang="it-IT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Both believed that education was not a passive accumulation of knowledge but </a:t>
            </a:r>
            <a:r>
              <a:rPr b="1" lang="it-IT" sz="23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education was a human empowerment process </a:t>
            </a:r>
            <a:r>
              <a:rPr lang="it-IT" sz="23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the</a:t>
            </a:r>
            <a:r>
              <a:rPr b="1" lang="it-IT" sz="23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key to democracy.</a:t>
            </a:r>
            <a:endParaRPr b="1" sz="2300" u="sng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798043f7b5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47587">
            <a:off x="461474" y="1040194"/>
            <a:ext cx="3775355" cy="2512336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g798043f7b5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075" y="1481900"/>
            <a:ext cx="4246850" cy="31865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g798043f7b5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25193">
            <a:off x="8599755" y="1153896"/>
            <a:ext cx="3297241" cy="2284933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g798043f7b5_0_23"/>
          <p:cNvSpPr txBox="1"/>
          <p:nvPr/>
        </p:nvSpPr>
        <p:spPr>
          <a:xfrm>
            <a:off x="3139825" y="343975"/>
            <a:ext cx="7188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3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PEDAGOGICAL REVOLUTION</a:t>
            </a:r>
            <a:endParaRPr b="1" sz="3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798043f7b5_0_23"/>
          <p:cNvSpPr txBox="1"/>
          <p:nvPr/>
        </p:nvSpPr>
        <p:spPr>
          <a:xfrm>
            <a:off x="268200" y="4786550"/>
            <a:ext cx="11398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develops </a:t>
            </a:r>
            <a:r>
              <a:rPr b="1"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curricular learning</a:t>
            </a:r>
            <a:r>
              <a:rPr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b="1"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social skills</a:t>
            </a:r>
            <a:r>
              <a:rPr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 through the search for solutions in a </a:t>
            </a:r>
            <a:r>
              <a:rPr b="1"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reciprocal dialogue</a:t>
            </a:r>
            <a:r>
              <a:rPr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 between</a:t>
            </a:r>
            <a:r>
              <a:rPr b="1" lang="it-IT" sz="2400">
                <a:solidFill>
                  <a:schemeClr val="dk1"/>
                </a:solidFill>
                <a:highlight>
                  <a:srgbClr val="FFF2CC"/>
                </a:highlight>
                <a:latin typeface="Gill Sans"/>
                <a:ea typeface="Gill Sans"/>
                <a:cs typeface="Gill Sans"/>
                <a:sym typeface="Gill Sans"/>
              </a:rPr>
              <a:t> classroom and reality</a:t>
            </a:r>
            <a:r>
              <a:rPr b="1" lang="it-IT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98043f7b5_0_28"/>
          <p:cNvSpPr txBox="1"/>
          <p:nvPr/>
        </p:nvSpPr>
        <p:spPr>
          <a:xfrm>
            <a:off x="325650" y="3869600"/>
            <a:ext cx="11493600" cy="1965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Subjects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interact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collaborate to solve problems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through learning on a cognitive, affective and cultural level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a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circular dimension of solidarity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which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students,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through an educational negotiation, </a:t>
            </a:r>
            <a:r>
              <a:rPr b="1"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become protagonists of their learning and social change</a:t>
            </a:r>
            <a:r>
              <a:rPr lang="it-IT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7" name="Google Shape;137;g798043f7b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9" y="250625"/>
            <a:ext cx="6073350" cy="3473564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g798043f7b5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10449">
            <a:off x="6861925" y="796903"/>
            <a:ext cx="4305801" cy="2381022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798043f7b5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55982">
            <a:off x="231200" y="391323"/>
            <a:ext cx="3464924" cy="2309956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798043f7b5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">
            <a:off x="6382299" y="2788618"/>
            <a:ext cx="3625673" cy="2259664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g798043f7b5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8175" y="2692799"/>
            <a:ext cx="3123350" cy="22597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g798043f7b5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09847">
            <a:off x="9194202" y="321470"/>
            <a:ext cx="2449643" cy="244966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g798043f7b5_0_40"/>
          <p:cNvSpPr txBox="1"/>
          <p:nvPr/>
        </p:nvSpPr>
        <p:spPr>
          <a:xfrm>
            <a:off x="2318100" y="5261325"/>
            <a:ext cx="7555800" cy="569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develops</a:t>
            </a:r>
            <a:r>
              <a:rPr b="1"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 communication</a:t>
            </a:r>
            <a:r>
              <a:rPr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b="1"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leadership skills</a:t>
            </a:r>
            <a:r>
              <a:rPr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g798043f7b5_0_40"/>
          <p:cNvSpPr txBox="1"/>
          <p:nvPr/>
        </p:nvSpPr>
        <p:spPr>
          <a:xfrm>
            <a:off x="4065225" y="347025"/>
            <a:ext cx="4742100" cy="646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latin typeface="Gill Sans"/>
                <a:ea typeface="Gill Sans"/>
                <a:cs typeface="Gill Sans"/>
                <a:sym typeface="Gill Sans"/>
              </a:rPr>
              <a:t>SERVICE LEARNING</a:t>
            </a:r>
            <a:endParaRPr b="1"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g798043f7b5_0_40"/>
          <p:cNvSpPr txBox="1"/>
          <p:nvPr/>
        </p:nvSpPr>
        <p:spPr>
          <a:xfrm>
            <a:off x="4065225" y="1322025"/>
            <a:ext cx="4742100" cy="1011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creates opportunities for </a:t>
            </a:r>
            <a:r>
              <a:rPr b="1"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critical thinking</a:t>
            </a:r>
            <a:r>
              <a:rPr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b="1" lang="it-IT" sz="250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problem-solving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8043f7b5_0_37"/>
          <p:cNvSpPr/>
          <p:nvPr/>
        </p:nvSpPr>
        <p:spPr>
          <a:xfrm>
            <a:off x="3732888" y="149275"/>
            <a:ext cx="4726200" cy="4280100"/>
          </a:xfrm>
          <a:prstGeom prst="ellipse">
            <a:avLst/>
          </a:prstGeom>
          <a:solidFill>
            <a:srgbClr val="FCE5CD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It aims 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to connect</a:t>
            </a:r>
            <a:r>
              <a:rPr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what students are 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learning inside the classroom</a:t>
            </a:r>
            <a:r>
              <a:rPr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with 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what is happening outside the classroom</a:t>
            </a:r>
            <a:r>
              <a:rPr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and in 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their community</a:t>
            </a:r>
            <a:r>
              <a:rPr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in order 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to meet a need</a:t>
            </a:r>
            <a:r>
              <a:rPr b="1" lang="it-IT" sz="22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b="1" sz="2200"/>
          </a:p>
        </p:txBody>
      </p:sp>
      <p:pic>
        <p:nvPicPr>
          <p:cNvPr id="155" name="Google Shape;155;g798043f7b5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">
            <a:off x="236513" y="446336"/>
            <a:ext cx="3296598" cy="1657927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g798043f7b5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90" y="4130850"/>
            <a:ext cx="3301673" cy="16999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g798043f7b5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49" y="2381725"/>
            <a:ext cx="3354950" cy="147167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g798043f7b5_0_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1213" y="2013775"/>
            <a:ext cx="2886375" cy="160677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g798043f7b5_0_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8874" y="4561565"/>
            <a:ext cx="2886376" cy="1471684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g798043f7b5_0_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57657" y="3853392"/>
            <a:ext cx="2860310" cy="147855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g798043f7b5_0_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">
            <a:off x="8890819" y="281473"/>
            <a:ext cx="2927163" cy="1499454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798043f7b5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5" y="492475"/>
            <a:ext cx="11066449" cy="46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798043f7b5_0_71"/>
          <p:cNvSpPr txBox="1"/>
          <p:nvPr/>
        </p:nvSpPr>
        <p:spPr>
          <a:xfrm>
            <a:off x="41250" y="6138900"/>
            <a:ext cx="118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6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WHAT ARE THE ELEMENTS THAT CHARACTERISE S.L. APPROACH?</a:t>
            </a:r>
            <a:endParaRPr b="1" sz="2600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2018-12-01T09:04:01Z</dcterms:created>
  <dc:creator>EPA-direção | Ana Ribeiro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0x010100ABB98634B0E2FD489FA02D1134C7F0D9</vt:lpwstr>
  </property>
</Properties>
</file>